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83" r:id="rId8"/>
    <p:sldId id="288" r:id="rId9"/>
    <p:sldId id="262" r:id="rId10"/>
    <p:sldId id="263" r:id="rId11"/>
    <p:sldId id="264" r:id="rId12"/>
    <p:sldId id="289" r:id="rId13"/>
    <p:sldId id="265" r:id="rId14"/>
    <p:sldId id="266" r:id="rId15"/>
    <p:sldId id="282" r:id="rId16"/>
    <p:sldId id="267" r:id="rId17"/>
    <p:sldId id="268" r:id="rId18"/>
    <p:sldId id="290" r:id="rId19"/>
    <p:sldId id="269" r:id="rId20"/>
    <p:sldId id="270" r:id="rId21"/>
    <p:sldId id="287" r:id="rId22"/>
    <p:sldId id="271" r:id="rId23"/>
    <p:sldId id="272" r:id="rId24"/>
    <p:sldId id="284" r:id="rId25"/>
    <p:sldId id="273" r:id="rId26"/>
    <p:sldId id="274" r:id="rId27"/>
    <p:sldId id="275" r:id="rId28"/>
    <p:sldId id="291" r:id="rId29"/>
    <p:sldId id="276" r:id="rId30"/>
    <p:sldId id="277" r:id="rId31"/>
    <p:sldId id="285" r:id="rId32"/>
    <p:sldId id="278" r:id="rId33"/>
    <p:sldId id="286" r:id="rId34"/>
    <p:sldId id="279" r:id="rId35"/>
    <p:sldId id="280" r:id="rId36"/>
    <p:sldId id="28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5/9/2019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5/9/2019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5/9/2019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5/9/2019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5/9/2019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andall@4cls.org" TargetMode="External"/><Relationship Id="rId2" Type="http://schemas.openxmlformats.org/officeDocument/2006/relationships/hyperlink" Target="mailto:sbachman@4cl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L7LwBsV9b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y.gov/programs/combating-sexual-harassment-workplac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Sexual Harassment Prevention Training</a:t>
            </a:r>
            <a:endParaRPr lang="en-US" dirty="0"/>
          </a:p>
        </p:txBody>
      </p:sp>
      <p:sp>
        <p:nvSpPr>
          <p:cNvPr id="3" name="Subtitle 2"/>
          <p:cNvSpPr>
            <a:spLocks noGrp="1"/>
          </p:cNvSpPr>
          <p:nvPr>
            <p:ph type="subTitle" idx="1"/>
          </p:nvPr>
        </p:nvSpPr>
        <p:spPr/>
        <p:txBody>
          <a:bodyPr/>
          <a:lstStyle/>
          <a:p>
            <a:r>
              <a:rPr lang="en-US" dirty="0" smtClean="0"/>
              <a:t>Four county library system</a:t>
            </a:r>
            <a:endParaRPr lang="en-US" dirty="0"/>
          </a:p>
        </p:txBody>
      </p:sp>
      <p:sp>
        <p:nvSpPr>
          <p:cNvPr id="4" name="TextBox 3"/>
          <p:cNvSpPr txBox="1"/>
          <p:nvPr/>
        </p:nvSpPr>
        <p:spPr>
          <a:xfrm>
            <a:off x="6105378" y="4937760"/>
            <a:ext cx="5162844" cy="830997"/>
          </a:xfrm>
          <a:prstGeom prst="rect">
            <a:avLst/>
          </a:prstGeom>
          <a:noFill/>
        </p:spPr>
        <p:txBody>
          <a:bodyPr wrap="square" rtlCol="0">
            <a:spAutoFit/>
          </a:bodyPr>
          <a:lstStyle/>
          <a:p>
            <a:r>
              <a:rPr lang="en-US" sz="2400" dirty="0" smtClean="0">
                <a:solidFill>
                  <a:schemeClr val="bg1"/>
                </a:solidFill>
              </a:rPr>
              <a:t>Steven Bachman, </a:t>
            </a:r>
            <a:r>
              <a:rPr lang="en-US" sz="2400" dirty="0" smtClean="0">
                <a:solidFill>
                  <a:schemeClr val="bg1"/>
                </a:solidFill>
                <a:hlinkClick r:id="rId2"/>
              </a:rPr>
              <a:t>sbachman@4cls.org</a:t>
            </a:r>
            <a:endParaRPr lang="en-US" sz="2400" dirty="0" smtClean="0">
              <a:solidFill>
                <a:schemeClr val="bg1"/>
              </a:solidFill>
            </a:endParaRPr>
          </a:p>
          <a:p>
            <a:r>
              <a:rPr lang="en-US" sz="2400" dirty="0" smtClean="0">
                <a:solidFill>
                  <a:schemeClr val="bg1"/>
                </a:solidFill>
              </a:rPr>
              <a:t>Eve Randall, </a:t>
            </a:r>
            <a:r>
              <a:rPr lang="en-US" sz="2400" dirty="0" smtClean="0">
                <a:solidFill>
                  <a:schemeClr val="bg1"/>
                </a:solidFill>
                <a:hlinkClick r:id="rId3"/>
              </a:rPr>
              <a:t>erandall@4cls.org</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824739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a:xfrm>
            <a:off x="581192" y="1913206"/>
            <a:ext cx="11029615" cy="4712677"/>
          </a:xfrm>
        </p:spPr>
        <p:txBody>
          <a:bodyPr/>
          <a:lstStyle/>
          <a:p>
            <a:r>
              <a:rPr lang="en-US" sz="2400" b="1" dirty="0"/>
              <a:t>FALSE: </a:t>
            </a:r>
            <a:r>
              <a:rPr lang="en-US" sz="2400" dirty="0"/>
              <a:t>Paul has made a comment about the physical appearance of his employees. It does not matter that Paul supposedly paid Sharon a “compliment.” The discussion is still highly offensive to Sharon, as it would be to most reasonable persons in her situation. </a:t>
            </a:r>
            <a:endParaRPr lang="en-US" sz="2400" dirty="0" smtClean="0"/>
          </a:p>
          <a:p>
            <a:pPr marL="0" indent="0">
              <a:buNone/>
            </a:pPr>
            <a:endParaRPr lang="en-US" sz="2400" dirty="0" smtClean="0"/>
          </a:p>
          <a:p>
            <a:r>
              <a:rPr lang="en-US" sz="2400" b="1" dirty="0"/>
              <a:t>Question 2. </a:t>
            </a:r>
            <a:r>
              <a:rPr lang="en-US" sz="2400" dirty="0"/>
              <a:t>Paul should be instructed to stop making these types of comments, but this is not a serious matter. </a:t>
            </a:r>
            <a:r>
              <a:rPr lang="en-US" sz="2400" b="1" dirty="0"/>
              <a:t>True or False? </a:t>
            </a:r>
            <a:endParaRPr lang="en-US" sz="2400" dirty="0"/>
          </a:p>
          <a:p>
            <a:endParaRPr lang="en-US" dirty="0"/>
          </a:p>
        </p:txBody>
      </p:sp>
    </p:spTree>
    <p:extLst>
      <p:ext uri="{BB962C8B-B14F-4D97-AF65-F5344CB8AC3E}">
        <p14:creationId xmlns:p14="http://schemas.microsoft.com/office/powerpoint/2010/main" val="261655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lstStyle/>
          <a:p>
            <a:r>
              <a:rPr lang="en-US" sz="2400" b="1" dirty="0"/>
              <a:t>FALSE: </a:t>
            </a:r>
            <a:r>
              <a:rPr lang="en-US" sz="2400" dirty="0"/>
              <a:t>Paul's comments about the female employees are a serious matter and show his contempt for women in the workplace. Paul is required to model appropriate behavior, and must not exhibit contempt for employees on the basis of sex or any protected characteristic. Sharon should not have to continue to work for someone she knows harbors such contempt for women, nor should the other employees have to work for such a supervisor. Sharon should file a complaint form with the Library Director and expect corrective action will be taken. </a:t>
            </a:r>
          </a:p>
          <a:p>
            <a:endParaRPr lang="en-US" dirty="0"/>
          </a:p>
        </p:txBody>
      </p:sp>
    </p:spTree>
    <p:extLst>
      <p:ext uri="{BB962C8B-B14F-4D97-AF65-F5344CB8AC3E}">
        <p14:creationId xmlns:p14="http://schemas.microsoft.com/office/powerpoint/2010/main" val="3911638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Palate Cleansing</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3629466" y="1899871"/>
            <a:ext cx="4162856" cy="4628440"/>
          </a:xfrm>
          <a:prstGeom prst="rect">
            <a:avLst/>
          </a:prstGeom>
        </p:spPr>
      </p:pic>
    </p:spTree>
    <p:extLst>
      <p:ext uri="{BB962C8B-B14F-4D97-AF65-F5344CB8AC3E}">
        <p14:creationId xmlns:p14="http://schemas.microsoft.com/office/powerpoint/2010/main" val="172942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#3: Too Close for </a:t>
            </a:r>
            <a:r>
              <a:rPr lang="en-US" b="1" dirty="0" smtClean="0"/>
              <a:t>Comfort</a:t>
            </a:r>
            <a:endParaRPr lang="en-US" dirty="0"/>
          </a:p>
        </p:txBody>
      </p:sp>
      <p:sp>
        <p:nvSpPr>
          <p:cNvPr id="3" name="Content Placeholder 2"/>
          <p:cNvSpPr>
            <a:spLocks noGrp="1"/>
          </p:cNvSpPr>
          <p:nvPr>
            <p:ph idx="1"/>
          </p:nvPr>
        </p:nvSpPr>
        <p:spPr>
          <a:xfrm>
            <a:off x="581192" y="1871004"/>
            <a:ext cx="11029615" cy="4346916"/>
          </a:xfrm>
        </p:spPr>
        <p:txBody>
          <a:bodyPr/>
          <a:lstStyle/>
          <a:p>
            <a:r>
              <a:rPr lang="en-US" sz="2400" dirty="0"/>
              <a:t>Alex has noticed that his new ILL Department Supervisor, Tina, leans extremely close to him when they are going over the reports that he prepares. She touches his hand or shoulder frequently as they discuss work. Alex tries to move away from her in these situations, but she doesn't seem to get the message. </a:t>
            </a:r>
            <a:endParaRPr lang="en-US" sz="2400" dirty="0" smtClean="0"/>
          </a:p>
          <a:p>
            <a:r>
              <a:rPr lang="en-US" sz="2400" b="1" dirty="0"/>
              <a:t>Question 1. </a:t>
            </a:r>
            <a:r>
              <a:rPr lang="en-US" sz="2400" dirty="0"/>
              <a:t>Alex should just ignore Tina's behavior, as it is not sufficiently severe or pervasive. </a:t>
            </a:r>
            <a:r>
              <a:rPr lang="en-US" sz="2400" b="1" dirty="0"/>
              <a:t>True or False? </a:t>
            </a:r>
            <a:endParaRPr lang="en-US" sz="2400" dirty="0"/>
          </a:p>
          <a:p>
            <a:endParaRPr lang="en-US" dirty="0"/>
          </a:p>
        </p:txBody>
      </p:sp>
    </p:spTree>
    <p:extLst>
      <p:ext uri="{BB962C8B-B14F-4D97-AF65-F5344CB8AC3E}">
        <p14:creationId xmlns:p14="http://schemas.microsoft.com/office/powerpoint/2010/main" val="316259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a:xfrm>
            <a:off x="581192" y="1913206"/>
            <a:ext cx="11029615" cy="4944794"/>
          </a:xfrm>
        </p:spPr>
        <p:txBody>
          <a:bodyPr>
            <a:normAutofit/>
          </a:bodyPr>
          <a:lstStyle/>
          <a:p>
            <a:r>
              <a:rPr lang="en-US" sz="2800" b="1" dirty="0"/>
              <a:t>FALSE: </a:t>
            </a:r>
            <a:r>
              <a:rPr lang="en-US" sz="2800" dirty="0"/>
              <a:t>If Alex is uncomfortable with Tina's behavior, he has options. If he feels comfortable doing so, he should tell Tina to please stop because her closeness and touching make him uncomfortable. Another option is to complain directly to his Library Director. Although this may not be sufficiently severe or pervasive to create an unlawful harassment situation (unless it was repeated by Tina after she was told to stop), there is no reason for Alex to be uncomfortable in the workplace. There is no valid reason for Tina to engage in this behavior. </a:t>
            </a:r>
            <a:endParaRPr lang="en-US" sz="2000" dirty="0"/>
          </a:p>
        </p:txBody>
      </p:sp>
    </p:spTree>
    <p:extLst>
      <p:ext uri="{BB962C8B-B14F-4D97-AF65-F5344CB8AC3E}">
        <p14:creationId xmlns:p14="http://schemas.microsoft.com/office/powerpoint/2010/main" val="621597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a:xfrm>
            <a:off x="581192" y="2011680"/>
            <a:ext cx="11029615" cy="4501662"/>
          </a:xfrm>
        </p:spPr>
        <p:txBody>
          <a:bodyPr>
            <a:normAutofit fontScale="92500" lnSpcReduction="10000"/>
          </a:bodyPr>
          <a:lstStyle/>
          <a:p>
            <a:r>
              <a:rPr lang="en-US" sz="2800" dirty="0"/>
              <a:t>Before Alex gets around to complaining, Tina brushes up against his back in the computer lab before a meeting. He is now getting really annoyed but still puts off doing anything about it. Later Tina “traps” him in her office after they finish discussing work by standing between Alex and the door of her small office. Alex doesn't know what to do, so he moves past her to get out. As he does so, Tina slowly and purposefully runs her hand across his stomach and says, “That feels nice.” </a:t>
            </a:r>
            <a:endParaRPr lang="en-US" sz="2800" dirty="0" smtClean="0"/>
          </a:p>
          <a:p>
            <a:pPr marL="0" indent="0">
              <a:buNone/>
            </a:pPr>
            <a:endParaRPr lang="en-US" sz="2800" dirty="0"/>
          </a:p>
          <a:p>
            <a:r>
              <a:rPr lang="en-US" sz="2800" b="1" dirty="0" smtClean="0"/>
              <a:t>Question </a:t>
            </a:r>
            <a:r>
              <a:rPr lang="en-US" sz="2800" b="1" dirty="0"/>
              <a:t>2. </a:t>
            </a:r>
            <a:r>
              <a:rPr lang="en-US" sz="2800" dirty="0"/>
              <a:t>Tina’s brushing up against Alex in the computer lab could just be inadvertent and does not give Alex any additional grounds to complain about Tina. </a:t>
            </a:r>
            <a:r>
              <a:rPr lang="en-US" sz="2800" b="1" dirty="0"/>
              <a:t>True or False? </a:t>
            </a:r>
            <a:endParaRPr lang="en-US" sz="2800" dirty="0"/>
          </a:p>
          <a:p>
            <a:endParaRPr lang="en-US" dirty="0"/>
          </a:p>
        </p:txBody>
      </p:sp>
    </p:spTree>
    <p:extLst>
      <p:ext uri="{BB962C8B-B14F-4D97-AF65-F5344CB8AC3E}">
        <p14:creationId xmlns:p14="http://schemas.microsoft.com/office/powerpoint/2010/main" val="9125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a:xfrm>
            <a:off x="581192" y="2180496"/>
            <a:ext cx="11029615" cy="4192169"/>
          </a:xfrm>
        </p:spPr>
        <p:txBody>
          <a:bodyPr>
            <a:normAutofit lnSpcReduction="10000"/>
          </a:bodyPr>
          <a:lstStyle/>
          <a:p>
            <a:r>
              <a:rPr lang="en-US" sz="2800" b="1" dirty="0"/>
              <a:t>FALSE: </a:t>
            </a:r>
            <a:r>
              <a:rPr lang="en-US" sz="2800" dirty="0"/>
              <a:t>Tina is now engaging in a pattern of escalating behavior. Given the pattern of her “too close” and “touching” behavior, it is unlikely that this was inadvertent. Even before being “trapped” in Tina's office, Alex should have reported all of the behaviors he had experienced that had made him uncomfortable. </a:t>
            </a:r>
            <a:endParaRPr lang="en-US" sz="2800" dirty="0" smtClean="0"/>
          </a:p>
          <a:p>
            <a:pPr marL="0" indent="0">
              <a:buNone/>
            </a:pPr>
            <a:endParaRPr lang="en-US" sz="2800" dirty="0"/>
          </a:p>
          <a:p>
            <a:r>
              <a:rPr lang="en-US" sz="2800" b="1" dirty="0"/>
              <a:t>Question 3. </a:t>
            </a:r>
            <a:r>
              <a:rPr lang="en-US" sz="2800" dirty="0"/>
              <a:t>Tina touching Alex’s stomach and making a comment is inappropriate but is probably not unlawful harassment because it only happened once. </a:t>
            </a:r>
            <a:r>
              <a:rPr lang="en-US" sz="2800" b="1" dirty="0"/>
              <a:t>True or False? </a:t>
            </a:r>
            <a:endParaRPr lang="en-US" sz="2800" dirty="0"/>
          </a:p>
          <a:p>
            <a:endParaRPr lang="en-US" dirty="0"/>
          </a:p>
        </p:txBody>
      </p:sp>
    </p:spTree>
    <p:extLst>
      <p:ext uri="{BB962C8B-B14F-4D97-AF65-F5344CB8AC3E}">
        <p14:creationId xmlns:p14="http://schemas.microsoft.com/office/powerpoint/2010/main" val="901076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p:txBody>
          <a:bodyPr/>
          <a:lstStyle/>
          <a:p>
            <a:r>
              <a:rPr lang="en-US" sz="3200" b="1" dirty="0"/>
              <a:t>FALSE: </a:t>
            </a:r>
            <a:r>
              <a:rPr lang="en-US" sz="3200" dirty="0"/>
              <a:t>Any type of sexual touching is very serious and does not need to be repeated to constitute sexual harassment especially when the touch is accompanied by a specific comment that implies inappropriate behavior. Alex should immediately report it without waiting for it to be repeated. Tina can expect to receive formal discipline, including possible firing. </a:t>
            </a:r>
          </a:p>
          <a:p>
            <a:endParaRPr lang="en-US" dirty="0"/>
          </a:p>
        </p:txBody>
      </p:sp>
    </p:spTree>
    <p:extLst>
      <p:ext uri="{BB962C8B-B14F-4D97-AF65-F5344CB8AC3E}">
        <p14:creationId xmlns:p14="http://schemas.microsoft.com/office/powerpoint/2010/main" val="1594746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Palate Cleansing</a:t>
            </a:r>
            <a:br>
              <a:rPr lang="en-US" dirty="0" smtClean="0"/>
            </a:br>
            <a:endParaRPr lang="en-US" dirty="0"/>
          </a:p>
        </p:txBody>
      </p:sp>
      <p:pic>
        <p:nvPicPr>
          <p:cNvPr id="6" name="Content Placeholder 5"/>
          <p:cNvPicPr>
            <a:picLocks noGrp="1" noChangeAspect="1"/>
          </p:cNvPicPr>
          <p:nvPr>
            <p:ph idx="1"/>
          </p:nvPr>
        </p:nvPicPr>
        <p:blipFill>
          <a:blip r:embed="rId2"/>
          <a:stretch>
            <a:fillRect/>
          </a:stretch>
        </p:blipFill>
        <p:spPr>
          <a:xfrm>
            <a:off x="2900805" y="1899872"/>
            <a:ext cx="6390390" cy="4782282"/>
          </a:xfrm>
          <a:prstGeom prst="rect">
            <a:avLst/>
          </a:prstGeom>
        </p:spPr>
      </p:pic>
    </p:spTree>
    <p:extLst>
      <p:ext uri="{BB962C8B-B14F-4D97-AF65-F5344CB8AC3E}">
        <p14:creationId xmlns:p14="http://schemas.microsoft.com/office/powerpoint/2010/main" val="414007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#4: A Distasteful Director</a:t>
            </a:r>
            <a:r>
              <a:rPr lang="en-US" dirty="0"/>
              <a:t/>
            </a:r>
            <a:br>
              <a:rPr lang="en-US" dirty="0"/>
            </a:br>
            <a:endParaRPr lang="en-US" dirty="0"/>
          </a:p>
        </p:txBody>
      </p:sp>
      <p:sp>
        <p:nvSpPr>
          <p:cNvPr id="3" name="Content Placeholder 2"/>
          <p:cNvSpPr>
            <a:spLocks noGrp="1"/>
          </p:cNvSpPr>
          <p:nvPr>
            <p:ph idx="1"/>
          </p:nvPr>
        </p:nvSpPr>
        <p:spPr>
          <a:xfrm>
            <a:off x="581192" y="1842868"/>
            <a:ext cx="11029615" cy="4839286"/>
          </a:xfrm>
        </p:spPr>
        <p:txBody>
          <a:bodyPr/>
          <a:lstStyle/>
          <a:p>
            <a:r>
              <a:rPr lang="en-US" sz="2400" dirty="0"/>
              <a:t>Samantha is hoping for a promotion to Circulation Supervisor that she knows will become vacant soon. She knows that her Library Director, </a:t>
            </a:r>
            <a:r>
              <a:rPr lang="en-US" sz="2400" dirty="0" smtClean="0"/>
              <a:t>Dwight, </a:t>
            </a:r>
            <a:r>
              <a:rPr lang="en-US" sz="2400" dirty="0"/>
              <a:t>will be involved in deciding who will be promoted. She tells </a:t>
            </a:r>
            <a:r>
              <a:rPr lang="en-US" sz="2400" dirty="0" smtClean="0"/>
              <a:t>Dwight </a:t>
            </a:r>
            <a:r>
              <a:rPr lang="en-US" sz="2400" dirty="0"/>
              <a:t>that she will be applying for the position, and that she is very interested in receiving the promotion. </a:t>
            </a:r>
            <a:r>
              <a:rPr lang="en-US" sz="2400" dirty="0" smtClean="0"/>
              <a:t>Dwight </a:t>
            </a:r>
            <a:r>
              <a:rPr lang="en-US" sz="2400" dirty="0"/>
              <a:t>says, “We'll see. There will be a lot of others interested in the position.” </a:t>
            </a:r>
          </a:p>
          <a:p>
            <a:r>
              <a:rPr lang="en-US" sz="2400" dirty="0"/>
              <a:t>A week later, Samantha and </a:t>
            </a:r>
            <a:r>
              <a:rPr lang="en-US" sz="2400" dirty="0" smtClean="0"/>
              <a:t>Dwight </a:t>
            </a:r>
            <a:r>
              <a:rPr lang="en-US" sz="2400" dirty="0"/>
              <a:t>travel together to a library conference, including an overnight hotel stay. Over dinner, </a:t>
            </a:r>
            <a:r>
              <a:rPr lang="en-US" sz="2400" dirty="0" smtClean="0"/>
              <a:t>Dwight </a:t>
            </a:r>
            <a:r>
              <a:rPr lang="en-US" sz="2400" dirty="0"/>
              <a:t>tells Samantha that he hopes he will be able to promote her, because he has always really enjoyed working with her. He tells her that some other candidates “look better on paper” but that she is the one he wants. He tells her that he can “pull some strings” to get her into the job and Samantha thanks </a:t>
            </a:r>
            <a:r>
              <a:rPr lang="en-US" sz="2400" dirty="0" smtClean="0"/>
              <a:t>Dwight. </a:t>
            </a:r>
            <a:r>
              <a:rPr lang="en-US" sz="2400" dirty="0"/>
              <a:t>Later </a:t>
            </a:r>
            <a:r>
              <a:rPr lang="en-US" sz="2400" dirty="0" smtClean="0"/>
              <a:t>Dwight </a:t>
            </a:r>
            <a:r>
              <a:rPr lang="en-US" sz="2400" dirty="0"/>
              <a:t>suggests that they go to his hotel room for “drinks and relaxation.” Samantha declines his “offer.” </a:t>
            </a:r>
          </a:p>
        </p:txBody>
      </p:sp>
    </p:spTree>
    <p:extLst>
      <p:ext uri="{BB962C8B-B14F-4D97-AF65-F5344CB8AC3E}">
        <p14:creationId xmlns:p14="http://schemas.microsoft.com/office/powerpoint/2010/main" val="201824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 prevention training video</a:t>
            </a:r>
            <a:endParaRPr lang="en-US" dirty="0"/>
          </a:p>
        </p:txBody>
      </p:sp>
      <p:sp>
        <p:nvSpPr>
          <p:cNvPr id="3" name="Content Placeholder 2"/>
          <p:cNvSpPr>
            <a:spLocks noGrp="1"/>
          </p:cNvSpPr>
          <p:nvPr>
            <p:ph idx="1"/>
          </p:nvPr>
        </p:nvSpPr>
        <p:spPr/>
        <p:txBody>
          <a:bodyPr>
            <a:normAutofit/>
          </a:bodyPr>
          <a:lstStyle/>
          <a:p>
            <a:r>
              <a:rPr lang="en-US" sz="4000" dirty="0"/>
              <a:t>Training Video: </a:t>
            </a:r>
            <a:r>
              <a:rPr lang="en-US" sz="4000" dirty="0">
                <a:hlinkClick r:id="rId2"/>
              </a:rPr>
              <a:t>https://</a:t>
            </a:r>
            <a:r>
              <a:rPr lang="en-US" sz="4000" dirty="0" smtClean="0">
                <a:hlinkClick r:id="rId2"/>
              </a:rPr>
              <a:t>www.youtube.com/watch?v=sL7LwBsV9bM </a:t>
            </a:r>
            <a:endParaRPr lang="en-US" sz="4000" dirty="0"/>
          </a:p>
        </p:txBody>
      </p:sp>
    </p:spTree>
    <p:extLst>
      <p:ext uri="{BB962C8B-B14F-4D97-AF65-F5344CB8AC3E}">
        <p14:creationId xmlns:p14="http://schemas.microsoft.com/office/powerpoint/2010/main" val="2232466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a:xfrm>
            <a:off x="581192" y="1842868"/>
            <a:ext cx="11029615" cy="4754880"/>
          </a:xfrm>
        </p:spPr>
        <p:txBody>
          <a:bodyPr/>
          <a:lstStyle/>
          <a:p>
            <a:r>
              <a:rPr lang="en-US" sz="2800" b="1" dirty="0"/>
              <a:t>Question 1. </a:t>
            </a:r>
            <a:r>
              <a:rPr lang="en-US" sz="2800" dirty="0" smtClean="0"/>
              <a:t>Dwight's </a:t>
            </a:r>
            <a:r>
              <a:rPr lang="en-US" sz="2800" dirty="0"/>
              <a:t>behavior could be harassment of Samantha. </a:t>
            </a:r>
            <a:r>
              <a:rPr lang="en-US" sz="2800" b="1" dirty="0"/>
              <a:t>True or False? </a:t>
            </a:r>
            <a:endParaRPr lang="en-US" sz="2800" dirty="0"/>
          </a:p>
          <a:p>
            <a:endParaRPr lang="en-US" dirty="0"/>
          </a:p>
        </p:txBody>
      </p:sp>
    </p:spTree>
    <p:extLst>
      <p:ext uri="{BB962C8B-B14F-4D97-AF65-F5344CB8AC3E}">
        <p14:creationId xmlns:p14="http://schemas.microsoft.com/office/powerpoint/2010/main" val="756490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p:txBody>
          <a:bodyPr>
            <a:normAutofit/>
          </a:bodyPr>
          <a:lstStyle/>
          <a:p>
            <a:r>
              <a:rPr lang="en-US" sz="2400" b="1" dirty="0"/>
              <a:t>TRUE: </a:t>
            </a:r>
            <a:r>
              <a:rPr lang="en-US" sz="2400" dirty="0"/>
              <a:t>Dwight's behavior as Samantha's Library Director is inappropriate, and Samantha should feel free to report the behavior to her Direct Supervisor or Library Board President if it made her uncomfortable. It is irrelevant that this behavior occurs away from the workplace. Their relationship is that of director and staff, and all their interactions will tend to impact the workplace. </a:t>
            </a:r>
          </a:p>
          <a:p>
            <a:endParaRPr lang="en-US" sz="2400" dirty="0"/>
          </a:p>
        </p:txBody>
      </p:sp>
    </p:spTree>
    <p:extLst>
      <p:ext uri="{BB962C8B-B14F-4D97-AF65-F5344CB8AC3E}">
        <p14:creationId xmlns:p14="http://schemas.microsoft.com/office/powerpoint/2010/main" val="266777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a:xfrm>
            <a:off x="581192" y="1871003"/>
            <a:ext cx="11029615" cy="4797083"/>
          </a:xfrm>
        </p:spPr>
        <p:txBody>
          <a:bodyPr>
            <a:normAutofit lnSpcReduction="10000"/>
          </a:bodyPr>
          <a:lstStyle/>
          <a:p>
            <a:r>
              <a:rPr lang="en-US" sz="2400" dirty="0" smtClean="0"/>
              <a:t>Dwight's </a:t>
            </a:r>
            <a:r>
              <a:rPr lang="en-US" sz="2400" dirty="0"/>
              <a:t>behavior, at this point, may or may not constitute quid pro quo harassment; </a:t>
            </a:r>
            <a:r>
              <a:rPr lang="en-US" sz="2400" dirty="0" smtClean="0"/>
              <a:t>Dwight </a:t>
            </a:r>
            <a:r>
              <a:rPr lang="en-US" sz="2400" dirty="0"/>
              <a:t>has made no threat that if Samantha refuses his advance he will handle her promotion any differently. However, his offer to “pull some strings” followed by a request that they go to his hotel room for drinks and relaxation might be considered potentially coercive. Certainly, if </a:t>
            </a:r>
            <a:r>
              <a:rPr lang="en-US" sz="2400" dirty="0" smtClean="0"/>
              <a:t>Dwight </a:t>
            </a:r>
            <a:r>
              <a:rPr lang="en-US" sz="2400" dirty="0"/>
              <a:t>persists in his advances—even if he never makes or carries out any threat or promise about job benefits—then this could create a hostile environment for Samantha, for which the library could be strictly liable because </a:t>
            </a:r>
            <a:r>
              <a:rPr lang="en-US" sz="2400" dirty="0" smtClean="0"/>
              <a:t>Dwight </a:t>
            </a:r>
            <a:r>
              <a:rPr lang="en-US" sz="2400" dirty="0"/>
              <a:t>is a management employee. </a:t>
            </a:r>
          </a:p>
          <a:p>
            <a:r>
              <a:rPr lang="en-US" sz="2400" dirty="0"/>
              <a:t>After they return from the trip, Samantha asks </a:t>
            </a:r>
            <a:r>
              <a:rPr lang="en-US" sz="2400" dirty="0" smtClean="0"/>
              <a:t>Dwight </a:t>
            </a:r>
            <a:r>
              <a:rPr lang="en-US" sz="2400" dirty="0"/>
              <a:t>if he knows when the Circulation Desk Supervisor job will be posted so that she can apply. He says that he is not sure, but there is still time for her to “make it worth his while” to pull strings for her. He then asks, “How about going out to dinner this Friday and then coming over to my place?” </a:t>
            </a:r>
          </a:p>
          <a:p>
            <a:endParaRPr lang="en-US" dirty="0"/>
          </a:p>
        </p:txBody>
      </p:sp>
    </p:spTree>
    <p:extLst>
      <p:ext uri="{BB962C8B-B14F-4D97-AF65-F5344CB8AC3E}">
        <p14:creationId xmlns:p14="http://schemas.microsoft.com/office/powerpoint/2010/main" val="335850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a:xfrm>
            <a:off x="581192" y="1856936"/>
            <a:ext cx="11029615" cy="4839286"/>
          </a:xfrm>
        </p:spPr>
        <p:txBody>
          <a:bodyPr/>
          <a:lstStyle/>
          <a:p>
            <a:r>
              <a:rPr lang="en-US" sz="2400" b="1" dirty="0"/>
              <a:t>Question 2. </a:t>
            </a:r>
            <a:r>
              <a:rPr lang="en-US" sz="2400" dirty="0" smtClean="0"/>
              <a:t>Dwight </a:t>
            </a:r>
            <a:r>
              <a:rPr lang="en-US" sz="2400" dirty="0"/>
              <a:t>engaged in quid pro quo harassment. </a:t>
            </a:r>
            <a:r>
              <a:rPr lang="en-US" sz="2400" b="1" dirty="0"/>
              <a:t>True or False? </a:t>
            </a:r>
            <a:endParaRPr lang="en-US" sz="2400" dirty="0"/>
          </a:p>
          <a:p>
            <a:endParaRPr lang="en-US" dirty="0"/>
          </a:p>
        </p:txBody>
      </p:sp>
    </p:spTree>
    <p:extLst>
      <p:ext uri="{BB962C8B-B14F-4D97-AF65-F5344CB8AC3E}">
        <p14:creationId xmlns:p14="http://schemas.microsoft.com/office/powerpoint/2010/main" val="2790265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p:txBody>
          <a:bodyPr>
            <a:normAutofit lnSpcReduction="10000"/>
          </a:bodyPr>
          <a:lstStyle/>
          <a:p>
            <a:r>
              <a:rPr lang="en-US" sz="2400" b="1" dirty="0"/>
              <a:t>TRUE: </a:t>
            </a:r>
            <a:r>
              <a:rPr lang="en-US" sz="2400" dirty="0"/>
              <a:t>It is now evident that </a:t>
            </a:r>
            <a:r>
              <a:rPr lang="en-US" sz="2400" dirty="0" smtClean="0"/>
              <a:t>Dwight </a:t>
            </a:r>
            <a:r>
              <a:rPr lang="en-US" sz="2400" dirty="0"/>
              <a:t>has offered to help Samantha with her promotion in exchange for an adult relationship or interaction. </a:t>
            </a:r>
          </a:p>
          <a:p>
            <a:r>
              <a:rPr lang="en-US" sz="2400" dirty="0"/>
              <a:t>Samantha, who really wants the position, decides to go out with </a:t>
            </a:r>
            <a:r>
              <a:rPr lang="en-US" sz="2400" dirty="0" smtClean="0"/>
              <a:t>Dwight. </a:t>
            </a:r>
            <a:r>
              <a:rPr lang="en-US" sz="2400" dirty="0"/>
              <a:t>Almost every Friday they go out at </a:t>
            </a:r>
            <a:r>
              <a:rPr lang="en-US" sz="2400" dirty="0" smtClean="0"/>
              <a:t>Dwight's </a:t>
            </a:r>
            <a:r>
              <a:rPr lang="en-US" sz="2400" dirty="0"/>
              <a:t>insistence and engage in adult interaction. Samantha does not want to be in a relationship with </a:t>
            </a:r>
            <a:r>
              <a:rPr lang="en-US" sz="2400" dirty="0" smtClean="0"/>
              <a:t>Dwight </a:t>
            </a:r>
            <a:r>
              <a:rPr lang="en-US" sz="2400" dirty="0"/>
              <a:t>and is only going out with him because she believes that he will otherwise block her promotion. </a:t>
            </a:r>
            <a:endParaRPr lang="en-US" sz="2400" dirty="0" smtClean="0"/>
          </a:p>
          <a:p>
            <a:pPr marL="0" indent="0">
              <a:buNone/>
            </a:pPr>
            <a:endParaRPr lang="en-US" dirty="0"/>
          </a:p>
          <a:p>
            <a:r>
              <a:rPr lang="en-US" sz="2400" b="1" dirty="0"/>
              <a:t>Question 3. </a:t>
            </a:r>
            <a:r>
              <a:rPr lang="en-US" sz="2400" dirty="0"/>
              <a:t>Samantha cannot complain of harassment because she voluntarily engaged in an adult relationship with </a:t>
            </a:r>
            <a:r>
              <a:rPr lang="en-US" sz="2400" dirty="0" smtClean="0"/>
              <a:t>Dwight. </a:t>
            </a:r>
            <a:r>
              <a:rPr lang="en-US" sz="2400" b="1" dirty="0"/>
              <a:t>True or False? </a:t>
            </a:r>
            <a:endParaRPr lang="en-US" sz="2400" dirty="0"/>
          </a:p>
          <a:p>
            <a:endParaRPr lang="en-US" dirty="0"/>
          </a:p>
        </p:txBody>
      </p:sp>
    </p:spTree>
    <p:extLst>
      <p:ext uri="{BB962C8B-B14F-4D97-AF65-F5344CB8AC3E}">
        <p14:creationId xmlns:p14="http://schemas.microsoft.com/office/powerpoint/2010/main" val="238802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a:xfrm>
            <a:off x="581192" y="1885071"/>
            <a:ext cx="11029615" cy="4768947"/>
          </a:xfrm>
        </p:spPr>
        <p:txBody>
          <a:bodyPr/>
          <a:lstStyle/>
          <a:p>
            <a:r>
              <a:rPr lang="en-US" sz="2400" b="1" dirty="0"/>
              <a:t>FALSE: </a:t>
            </a:r>
            <a:r>
              <a:rPr lang="en-US" sz="2400" dirty="0"/>
              <a:t>Because the adult interaction is unwelcome to Samantha, she is a victim of sexual harassment. Equally, if she had refused </a:t>
            </a:r>
            <a:r>
              <a:rPr lang="en-US" sz="2400" dirty="0" smtClean="0"/>
              <a:t>Dwight's </a:t>
            </a:r>
            <a:r>
              <a:rPr lang="en-US" sz="2400" dirty="0"/>
              <a:t>advances, she would still be a victim of sexual harassment. The offer to Samantha to trade job benefits for an adult relationship involving adult interaction by someone with authority over her in the workplace is quid pro quo sexual harassment, and the library is exposed to liability because of its director's actions. </a:t>
            </a:r>
          </a:p>
          <a:p>
            <a:r>
              <a:rPr lang="en-US" sz="2400" dirty="0"/>
              <a:t>Samantha is promoted to Circulation Desk Supervisor </a:t>
            </a:r>
            <a:endParaRPr lang="en-US" sz="2400" dirty="0" smtClean="0"/>
          </a:p>
          <a:p>
            <a:pPr marL="0" indent="0">
              <a:buNone/>
            </a:pPr>
            <a:endParaRPr lang="en-US" sz="2400" dirty="0"/>
          </a:p>
          <a:p>
            <a:r>
              <a:rPr lang="en-US" sz="2400" b="1" dirty="0"/>
              <a:t>Question 4. </a:t>
            </a:r>
            <a:r>
              <a:rPr lang="en-US" sz="2400" dirty="0"/>
              <a:t>Samantha cannot complain of harassment because she got the job, so there is no discrimination against her. </a:t>
            </a:r>
            <a:r>
              <a:rPr lang="en-US" sz="2400" b="1" dirty="0"/>
              <a:t>True or False? </a:t>
            </a:r>
            <a:endParaRPr lang="en-US" sz="2400" dirty="0"/>
          </a:p>
        </p:txBody>
      </p:sp>
    </p:spTree>
    <p:extLst>
      <p:ext uri="{BB962C8B-B14F-4D97-AF65-F5344CB8AC3E}">
        <p14:creationId xmlns:p14="http://schemas.microsoft.com/office/powerpoint/2010/main" val="3353129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a:xfrm>
            <a:off x="581192" y="1856936"/>
            <a:ext cx="11029615" cy="4797082"/>
          </a:xfrm>
        </p:spPr>
        <p:txBody>
          <a:bodyPr/>
          <a:lstStyle/>
          <a:p>
            <a:r>
              <a:rPr lang="en-US" sz="2400" b="1" dirty="0"/>
              <a:t>FALSE: </a:t>
            </a:r>
            <a:r>
              <a:rPr lang="en-US" sz="2400" dirty="0"/>
              <a:t>Samantha can be the recipient of sexual harassment whether or not she receives the benefit that was used as an inducement. </a:t>
            </a:r>
          </a:p>
          <a:p>
            <a:r>
              <a:rPr lang="en-US" sz="2400" dirty="0"/>
              <a:t>Samantha breaks off the adult relationship with </a:t>
            </a:r>
            <a:r>
              <a:rPr lang="en-US" sz="2400" dirty="0" smtClean="0"/>
              <a:t>Dwight. </a:t>
            </a:r>
            <a:r>
              <a:rPr lang="en-US" sz="2400" dirty="0"/>
              <a:t>He then gives her a bad evaluation, and she is removed from her new position at the end of the probationary period and returns to her old job. </a:t>
            </a:r>
            <a:endParaRPr lang="en-US" sz="2400" dirty="0" smtClean="0"/>
          </a:p>
          <a:p>
            <a:pPr marL="0" indent="0">
              <a:buNone/>
            </a:pPr>
            <a:endParaRPr lang="en-US" sz="2400" dirty="0"/>
          </a:p>
          <a:p>
            <a:r>
              <a:rPr lang="en-US" sz="2400" b="1" dirty="0"/>
              <a:t>Question 5. </a:t>
            </a:r>
            <a:r>
              <a:rPr lang="en-US" sz="2400" dirty="0"/>
              <a:t>It is now “too late” for Samantha to complain. Losing a place of favor due to the break-up of the voluntary relationship does not create a claim for sexual harassment. </a:t>
            </a:r>
            <a:r>
              <a:rPr lang="en-US" sz="2400" b="1" dirty="0"/>
              <a:t>True or False? </a:t>
            </a:r>
            <a:endParaRPr lang="en-US" sz="2400" dirty="0"/>
          </a:p>
        </p:txBody>
      </p:sp>
    </p:spTree>
    <p:extLst>
      <p:ext uri="{BB962C8B-B14F-4D97-AF65-F5344CB8AC3E}">
        <p14:creationId xmlns:p14="http://schemas.microsoft.com/office/powerpoint/2010/main" val="3387408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p:txBody>
          <a:bodyPr>
            <a:normAutofit/>
          </a:bodyPr>
          <a:lstStyle/>
          <a:p>
            <a:r>
              <a:rPr lang="en-US" sz="2400" b="1" dirty="0"/>
              <a:t>FALSE: </a:t>
            </a:r>
            <a:r>
              <a:rPr lang="en-US" sz="2400" dirty="0"/>
              <a:t>It is true that the breakup of a relationship, if truly consensual and welcomed at the time, usually does not create a claim for sexual harassment. However, the “relationship” in this case was never welcomed by Samantha. </a:t>
            </a:r>
            <a:r>
              <a:rPr lang="en-US" sz="2400" dirty="0" smtClean="0"/>
              <a:t>Dwight's </a:t>
            </a:r>
            <a:r>
              <a:rPr lang="en-US" sz="2400" dirty="0"/>
              <a:t>behavior has at all times been inappropriate and a serious violation of the library’s employment policy. As the person who abused the power and authority of a management position, </a:t>
            </a:r>
            <a:r>
              <a:rPr lang="en-US" sz="2400" dirty="0" smtClean="0"/>
              <a:t>Dwight </a:t>
            </a:r>
            <a:r>
              <a:rPr lang="en-US" sz="2400" dirty="0"/>
              <a:t>has engaged in sexual harassment. </a:t>
            </a:r>
          </a:p>
        </p:txBody>
      </p:sp>
    </p:spTree>
    <p:extLst>
      <p:ext uri="{BB962C8B-B14F-4D97-AF65-F5344CB8AC3E}">
        <p14:creationId xmlns:p14="http://schemas.microsoft.com/office/powerpoint/2010/main" val="957431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Palate Cleansing</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2743200" y="1857668"/>
            <a:ext cx="6228061" cy="4669006"/>
          </a:xfrm>
          <a:prstGeom prst="rect">
            <a:avLst/>
          </a:prstGeom>
        </p:spPr>
      </p:pic>
    </p:spTree>
    <p:extLst>
      <p:ext uri="{BB962C8B-B14F-4D97-AF65-F5344CB8AC3E}">
        <p14:creationId xmlns:p14="http://schemas.microsoft.com/office/powerpoint/2010/main" val="180713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#5: An Issue about Appearances</a:t>
            </a:r>
            <a:r>
              <a:rPr lang="en-US" dirty="0"/>
              <a:t/>
            </a:r>
            <a:br>
              <a:rPr lang="en-US" dirty="0"/>
            </a:br>
            <a:endParaRPr lang="en-US" dirty="0"/>
          </a:p>
        </p:txBody>
      </p:sp>
      <p:sp>
        <p:nvSpPr>
          <p:cNvPr id="3" name="Content Placeholder 2"/>
          <p:cNvSpPr>
            <a:spLocks noGrp="1"/>
          </p:cNvSpPr>
          <p:nvPr>
            <p:ph idx="1"/>
          </p:nvPr>
        </p:nvSpPr>
        <p:spPr>
          <a:xfrm>
            <a:off x="581192" y="1871003"/>
            <a:ext cx="11029615" cy="4656405"/>
          </a:xfrm>
        </p:spPr>
        <p:txBody>
          <a:bodyPr/>
          <a:lstStyle/>
          <a:p>
            <a:r>
              <a:rPr lang="en-US" sz="2400" dirty="0"/>
              <a:t>Leonard works as a Library Page for a large academic library mostly shelving and shifting books. He likes to wear jewelry, and his attire frequently includes earrings and necklaces. His Circulation Desk Supervisor, Margaret, thinks it is “weird” that, as a man, Leonard wears jewelry and wants to be a “book pusher”. She often makes sarcastic comments to him about his appearance and refers to him “jokingly” as her book boy. </a:t>
            </a:r>
          </a:p>
          <a:p>
            <a:r>
              <a:rPr lang="en-US" sz="2400" dirty="0" smtClean="0"/>
              <a:t>Leonard</a:t>
            </a:r>
            <a:r>
              <a:rPr lang="en-US" sz="2400" dirty="0"/>
              <a:t>, who hopes to obtain a library science degree after graduating college so he can work as Reference Librarian, applies for an open Library Clerk position that involves checking out materials to patrons. Margaret tells Leonard that if he wants that job, he had better look “more normal” or else wait for a promotion to Cataloging where nobody will see him. </a:t>
            </a:r>
          </a:p>
          <a:p>
            <a:endParaRPr lang="en-US" dirty="0"/>
          </a:p>
        </p:txBody>
      </p:sp>
    </p:spTree>
    <p:extLst>
      <p:ext uri="{BB962C8B-B14F-4D97-AF65-F5344CB8AC3E}">
        <p14:creationId xmlns:p14="http://schemas.microsoft.com/office/powerpoint/2010/main" val="1966348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#1: Not Taking “No” for an Answer</a:t>
            </a:r>
            <a:endParaRPr lang="en-US" dirty="0"/>
          </a:p>
        </p:txBody>
      </p:sp>
      <p:sp>
        <p:nvSpPr>
          <p:cNvPr id="3" name="Content Placeholder 2"/>
          <p:cNvSpPr>
            <a:spLocks noGrp="1"/>
          </p:cNvSpPr>
          <p:nvPr>
            <p:ph idx="1"/>
          </p:nvPr>
        </p:nvSpPr>
        <p:spPr>
          <a:xfrm>
            <a:off x="581192" y="1828800"/>
            <a:ext cx="11029615" cy="4726745"/>
          </a:xfrm>
        </p:spPr>
        <p:txBody>
          <a:bodyPr/>
          <a:lstStyle/>
          <a:p>
            <a:r>
              <a:rPr lang="en-US" sz="2400" dirty="0"/>
              <a:t>Mary and Tim work together at the Circulation Desk. Tim has just been through a divorce. He drops comments on a few occasions that he is lonely and needs to find a new girlfriend. Mary and Tim have been friendly in the past and have had lunch together in local restaurants on many occasions. Tim asks Mary to go on a date with him—dinner and a movie. Mary likes Tim and agrees to go out with him. She enjoys her date with Tim but decides that a relationship is not a good idea. She thanks Tim for a nice time, but explains that she does not want to have a relationship with him. Tim waits two weeks and then starts pressuring Mary for more dates. She refuses, but Tim does not stop. He keeps asking her to go out with him. </a:t>
            </a:r>
          </a:p>
          <a:p>
            <a:r>
              <a:rPr lang="en-US" sz="2400" b="1" dirty="0"/>
              <a:t>Question 1. </a:t>
            </a:r>
            <a:r>
              <a:rPr lang="en-US" sz="2400" dirty="0"/>
              <a:t>When Tim first asked Mary for a date, this was sexual harassment. </a:t>
            </a:r>
            <a:r>
              <a:rPr lang="en-US" sz="2400" b="1" dirty="0"/>
              <a:t>True or False? </a:t>
            </a:r>
            <a:endParaRPr lang="en-US" sz="2400" dirty="0"/>
          </a:p>
        </p:txBody>
      </p:sp>
    </p:spTree>
    <p:extLst>
      <p:ext uri="{BB962C8B-B14F-4D97-AF65-F5344CB8AC3E}">
        <p14:creationId xmlns:p14="http://schemas.microsoft.com/office/powerpoint/2010/main" val="1492158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a:xfrm>
            <a:off x="581192" y="1842868"/>
            <a:ext cx="11029615" cy="4783015"/>
          </a:xfrm>
        </p:spPr>
        <p:txBody>
          <a:bodyPr/>
          <a:lstStyle/>
          <a:p>
            <a:r>
              <a:rPr lang="en-US" sz="2400" b="1" dirty="0"/>
              <a:t>Question 1. </a:t>
            </a:r>
            <a:r>
              <a:rPr lang="en-US" sz="2400" dirty="0"/>
              <a:t>Leonard's Circulation Desk Supervisor is correct to tell him wearing jewelry is inappropriate for front desk positions. </a:t>
            </a:r>
            <a:r>
              <a:rPr lang="en-US" sz="2400" b="1" dirty="0"/>
              <a:t>True or False? </a:t>
            </a:r>
            <a:endParaRPr lang="en-US" sz="2400" dirty="0"/>
          </a:p>
        </p:txBody>
      </p:sp>
    </p:spTree>
    <p:extLst>
      <p:ext uri="{BB962C8B-B14F-4D97-AF65-F5344CB8AC3E}">
        <p14:creationId xmlns:p14="http://schemas.microsoft.com/office/powerpoint/2010/main" val="3047031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p:txBody>
          <a:bodyPr/>
          <a:lstStyle/>
          <a:p>
            <a:r>
              <a:rPr lang="en-US" b="1" dirty="0"/>
              <a:t>FALSE: </a:t>
            </a:r>
            <a:r>
              <a:rPr lang="en-US" dirty="0"/>
              <a:t>Leonard's jewelry is only an issue because Margaret considers it unusual for a man to wear such jewelry. Therefore, her comments to Leonard constitute sex stereotyping. </a:t>
            </a:r>
          </a:p>
          <a:p>
            <a:r>
              <a:rPr lang="en-US" dirty="0"/>
              <a:t>Margaret also is “suspicious” that Leonard is gay, which she says she “doesn't mind,” but she thinks Leonard is “secretive.” She starts asking him questions about his private life, such as “Are you married?” “Do you have a partner?” ”Do you have kids?” Leonard tries to respond politely “No” to all her questions but is becoming annoyed. Margaret starts gossiping with Leonard's coworkers about his supposed sexual orientation. </a:t>
            </a:r>
          </a:p>
          <a:p>
            <a:endParaRPr lang="en-US" dirty="0"/>
          </a:p>
        </p:txBody>
      </p:sp>
    </p:spTree>
    <p:extLst>
      <p:ext uri="{BB962C8B-B14F-4D97-AF65-F5344CB8AC3E}">
        <p14:creationId xmlns:p14="http://schemas.microsoft.com/office/powerpoint/2010/main" val="2230473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a:xfrm>
            <a:off x="581193" y="1856935"/>
            <a:ext cx="11029615" cy="4761519"/>
          </a:xfrm>
        </p:spPr>
        <p:txBody>
          <a:bodyPr/>
          <a:lstStyle/>
          <a:p>
            <a:r>
              <a:rPr lang="en-US" sz="2400" b="1" dirty="0"/>
              <a:t>Question 2. </a:t>
            </a:r>
            <a:r>
              <a:rPr lang="en-US" sz="2400" dirty="0"/>
              <a:t>Leonard is the recipient of harassment on the basis of sex and sexual orientation. </a:t>
            </a:r>
            <a:r>
              <a:rPr lang="en-US" sz="2400" b="1" dirty="0"/>
              <a:t>True or False? </a:t>
            </a:r>
            <a:endParaRPr lang="en-US" sz="2400" dirty="0"/>
          </a:p>
          <a:p>
            <a:endParaRPr lang="en-US" dirty="0"/>
          </a:p>
        </p:txBody>
      </p:sp>
    </p:spTree>
    <p:extLst>
      <p:ext uri="{BB962C8B-B14F-4D97-AF65-F5344CB8AC3E}">
        <p14:creationId xmlns:p14="http://schemas.microsoft.com/office/powerpoint/2010/main" val="309940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p:txBody>
          <a:bodyPr/>
          <a:lstStyle/>
          <a:p>
            <a:r>
              <a:rPr lang="en-US" b="1" dirty="0"/>
              <a:t>TRUE: </a:t>
            </a:r>
            <a:r>
              <a:rPr lang="en-US" dirty="0"/>
              <a:t>Leonard is harassed on the basis of sex because he is being harassed for failure to adhere to Margaret's sex stereotypes. Leonard is also harassed on the basis of his perceived sexual orientation. It does not matter whether or not Leonard is a gay man in order for him to have a claim for sexual orientation harassment. </a:t>
            </a:r>
          </a:p>
          <a:p>
            <a:r>
              <a:rPr lang="en-US" dirty="0"/>
              <a:t>Leonard might also be considered a victim of harassment on the basis of gender identity, which is a form of sex and/or disability discrimination prohibited by the Human Rights Law. Leonard should report Margaret's conduct, which is clearly a violation of the sexual harassment policy, to his Library Director. </a:t>
            </a:r>
          </a:p>
          <a:p>
            <a:endParaRPr lang="en-US" dirty="0"/>
          </a:p>
        </p:txBody>
      </p:sp>
    </p:spTree>
    <p:extLst>
      <p:ext uri="{BB962C8B-B14F-4D97-AF65-F5344CB8AC3E}">
        <p14:creationId xmlns:p14="http://schemas.microsoft.com/office/powerpoint/2010/main" val="1178648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a:xfrm>
            <a:off x="581192" y="1871004"/>
            <a:ext cx="11029615" cy="4712676"/>
          </a:xfrm>
        </p:spPr>
        <p:txBody>
          <a:bodyPr>
            <a:normAutofit fontScale="92500"/>
          </a:bodyPr>
          <a:lstStyle/>
          <a:p>
            <a:r>
              <a:rPr lang="en-US" sz="2400" dirty="0"/>
              <a:t>Leonard decides that he is not going to get a fair chance at the promotion under these circumstances, and he complains to his Library Director about Margaret's behavior. The Director does an investigation and tells Margaret that Leonard's jewelry is not in violation of any workplace rule, that she is to consider him for the position without regard for his gender, and that she must stop making harassing comments, asking Leonard intrusive questions, and gossiping about his personal life. Margaret stops her comments, questions, and gossiping, but she then recommends a woman be promoted to the open position. The woman promoted has much less experience than Leonard and lacks his two year degree from a community college and bachelor degree course work. </a:t>
            </a:r>
            <a:endParaRPr lang="en-US" sz="2400" dirty="0" smtClean="0"/>
          </a:p>
          <a:p>
            <a:pPr marL="0" indent="0">
              <a:buNone/>
            </a:pPr>
            <a:endParaRPr lang="en-US" sz="2400" dirty="0"/>
          </a:p>
          <a:p>
            <a:r>
              <a:rPr lang="en-US" sz="2400" b="1" dirty="0"/>
              <a:t>Question 3. </a:t>
            </a:r>
            <a:r>
              <a:rPr lang="en-US" sz="2400" dirty="0"/>
              <a:t>Leonard has likely been the victim of discrimination on the basis of sex, sexual orientation and/or retaliation. </a:t>
            </a:r>
            <a:r>
              <a:rPr lang="en-US" sz="2400" b="1" dirty="0"/>
              <a:t>True or False? </a:t>
            </a:r>
            <a:endParaRPr lang="en-US" sz="2400" dirty="0"/>
          </a:p>
          <a:p>
            <a:endParaRPr lang="en-US" dirty="0"/>
          </a:p>
        </p:txBody>
      </p:sp>
    </p:spTree>
    <p:extLst>
      <p:ext uri="{BB962C8B-B14F-4D97-AF65-F5344CB8AC3E}">
        <p14:creationId xmlns:p14="http://schemas.microsoft.com/office/powerpoint/2010/main" val="310636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a:xfrm>
            <a:off x="581192" y="1927274"/>
            <a:ext cx="11029615" cy="4572000"/>
          </a:xfrm>
        </p:spPr>
        <p:txBody>
          <a:bodyPr>
            <a:normAutofit/>
          </a:bodyPr>
          <a:lstStyle/>
          <a:p>
            <a:r>
              <a:rPr lang="en-US" sz="2400" b="1" dirty="0"/>
              <a:t>TRUE: </a:t>
            </a:r>
            <a:r>
              <a:rPr lang="en-US" sz="2400" dirty="0"/>
              <a:t>We don't know Margaret's reason for not recommending Leonard for the promotion, but it is not looking good for Margaret. It appears that she is either biased against Leonard for the same reasons she harassed him, or she is retaliating because he complained, or both. </a:t>
            </a:r>
          </a:p>
          <a:p>
            <a:r>
              <a:rPr lang="en-US" sz="2400" dirty="0"/>
              <a:t>Leonard should speak further with the Library Director, and the circumstances of the promotion should be investigated. If it is found that Margaret had abused her supervisory authority by failing to fairly consider Leonard for the promotion, she should be subject to disciplinary action. This scenario shows that sometimes more severe action is needed in response to harassment complaints, in order to prevent discrimination in the future</a:t>
            </a:r>
            <a:r>
              <a:rPr lang="en-US" sz="2400" dirty="0" smtClean="0"/>
              <a:t>.</a:t>
            </a:r>
            <a:endParaRPr lang="en-US" sz="2400" dirty="0"/>
          </a:p>
        </p:txBody>
      </p:sp>
    </p:spTree>
    <p:extLst>
      <p:ext uri="{BB962C8B-B14F-4D97-AF65-F5344CB8AC3E}">
        <p14:creationId xmlns:p14="http://schemas.microsoft.com/office/powerpoint/2010/main" val="1599485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br>
              <a:rPr lang="en-US" dirty="0" smtClean="0"/>
            </a:br>
            <a:r>
              <a:rPr lang="en-US" dirty="0"/>
              <a:t>	</a:t>
            </a:r>
          </a:p>
        </p:txBody>
      </p:sp>
      <p:sp>
        <p:nvSpPr>
          <p:cNvPr id="3" name="Content Placeholder 2"/>
          <p:cNvSpPr>
            <a:spLocks noGrp="1"/>
          </p:cNvSpPr>
          <p:nvPr>
            <p:ph idx="1"/>
          </p:nvPr>
        </p:nvSpPr>
        <p:spPr>
          <a:xfrm>
            <a:off x="581192" y="1955410"/>
            <a:ext cx="11029615" cy="4501662"/>
          </a:xfrm>
        </p:spPr>
        <p:txBody>
          <a:bodyPr>
            <a:normAutofit/>
          </a:bodyPr>
          <a:lstStyle/>
          <a:p>
            <a:r>
              <a:rPr lang="en-US" sz="2400" dirty="0" smtClean="0"/>
              <a:t>Combatting Sexual Harassment in the Workplace - </a:t>
            </a:r>
            <a:r>
              <a:rPr lang="en-US" sz="2400" dirty="0">
                <a:hlinkClick r:id="rId2"/>
              </a:rPr>
              <a:t>https://</a:t>
            </a:r>
            <a:r>
              <a:rPr lang="en-US" sz="2400" dirty="0" smtClean="0">
                <a:hlinkClick r:id="rId2"/>
              </a:rPr>
              <a:t>www.ny.gov/programs/combating-sexual-harassment-workplace</a:t>
            </a:r>
            <a:endParaRPr lang="en-US" sz="2400" dirty="0" smtClean="0"/>
          </a:p>
          <a:p>
            <a:r>
              <a:rPr lang="en-US" sz="2400" dirty="0" smtClean="0"/>
              <a:t>Training Videos</a:t>
            </a:r>
          </a:p>
          <a:p>
            <a:r>
              <a:rPr lang="en-US" sz="2400" dirty="0" smtClean="0"/>
              <a:t>Frequently Asked Questions</a:t>
            </a:r>
          </a:p>
          <a:p>
            <a:r>
              <a:rPr lang="en-US" sz="2400" dirty="0" smtClean="0"/>
              <a:t>Information for Employers</a:t>
            </a:r>
          </a:p>
          <a:p>
            <a:r>
              <a:rPr lang="en-US" sz="2400" dirty="0" smtClean="0"/>
              <a:t>Information for Workers</a:t>
            </a:r>
            <a:endParaRPr lang="en-US" sz="2400" dirty="0"/>
          </a:p>
        </p:txBody>
      </p:sp>
    </p:spTree>
    <p:extLst>
      <p:ext uri="{BB962C8B-B14F-4D97-AF65-F5344CB8AC3E}">
        <p14:creationId xmlns:p14="http://schemas.microsoft.com/office/powerpoint/2010/main" val="1059447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tretch>
            <a:fillRect/>
          </a:stretch>
        </p:blipFill>
        <p:spPr>
          <a:xfrm>
            <a:off x="2687427" y="1871736"/>
            <a:ext cx="6817145" cy="4541008"/>
          </a:xfrm>
          <a:prstGeom prst="rect">
            <a:avLst/>
          </a:prstGeom>
        </p:spPr>
      </p:pic>
    </p:spTree>
    <p:extLst>
      <p:ext uri="{BB962C8B-B14F-4D97-AF65-F5344CB8AC3E}">
        <p14:creationId xmlns:p14="http://schemas.microsoft.com/office/powerpoint/2010/main" val="1683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581192" y="2180496"/>
            <a:ext cx="11029615" cy="4557929"/>
          </a:xfrm>
        </p:spPr>
        <p:txBody>
          <a:bodyPr>
            <a:normAutofit lnSpcReduction="10000"/>
          </a:bodyPr>
          <a:lstStyle/>
          <a:p>
            <a:r>
              <a:rPr lang="en-US" sz="2400" b="1" dirty="0"/>
              <a:t>FALSE</a:t>
            </a:r>
            <a:r>
              <a:rPr lang="en-US" sz="2400" dirty="0"/>
              <a:t>: </a:t>
            </a:r>
            <a:r>
              <a:rPr lang="en-US" sz="3200" dirty="0"/>
              <a:t>Tim's initial comments about looking for a girlfriend and asking Mary, a coworker, for a date are not sexual harassment. Even if Mary had turned Tim down for the first date, Tim had done nothing wrong by asking for a date and by making occasional comments that are not sexually explicit about his personal life. </a:t>
            </a:r>
            <a:endParaRPr lang="en-US" sz="3200" dirty="0" smtClean="0"/>
          </a:p>
          <a:p>
            <a:pPr marL="0" indent="0">
              <a:buNone/>
            </a:pPr>
            <a:endParaRPr lang="en-US" sz="3200" dirty="0" smtClean="0"/>
          </a:p>
          <a:p>
            <a:r>
              <a:rPr lang="en-US" sz="2800" b="1" dirty="0"/>
              <a:t>Question 2. </a:t>
            </a:r>
            <a:r>
              <a:rPr lang="en-US" sz="2800" dirty="0"/>
              <a:t>Mary can’t complain of sexual harassment because she went on a date with Tim. </a:t>
            </a:r>
            <a:r>
              <a:rPr lang="en-US" sz="2800" b="1" dirty="0"/>
              <a:t>True or False? </a:t>
            </a:r>
            <a:endParaRPr lang="en-US" sz="2800" dirty="0"/>
          </a:p>
          <a:p>
            <a:endParaRPr lang="en-US" dirty="0"/>
          </a:p>
        </p:txBody>
      </p:sp>
    </p:spTree>
    <p:extLst>
      <p:ext uri="{BB962C8B-B14F-4D97-AF65-F5344CB8AC3E}">
        <p14:creationId xmlns:p14="http://schemas.microsoft.com/office/powerpoint/2010/main" val="1029357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581192" y="1842868"/>
            <a:ext cx="11029615" cy="4825218"/>
          </a:xfrm>
        </p:spPr>
        <p:txBody>
          <a:bodyPr>
            <a:normAutofit/>
          </a:bodyPr>
          <a:lstStyle/>
          <a:p>
            <a:r>
              <a:rPr lang="en-US" sz="2500" b="1" dirty="0"/>
              <a:t>FALSE</a:t>
            </a:r>
            <a:r>
              <a:rPr lang="en-US" sz="2500" dirty="0"/>
              <a:t>: Being friendly, going on a date, or even having a prior relationship with a coworker does not mean that a coworker has a right to behave as Tim did toward Mary. She has to continue working with Tim, and he must respect her wishes and not engage in behavior that has now become inappropriate for the workplace. </a:t>
            </a:r>
            <a:endParaRPr lang="en-US" sz="2500" dirty="0" smtClean="0"/>
          </a:p>
          <a:p>
            <a:r>
              <a:rPr lang="en-US" sz="2500" dirty="0"/>
              <a:t>Mary complains to her Circulation Desk Supervisor, and the supervisor reports her complaint to the Library Director. Tim is questioned about his behavior and he apologizes. He is instructed by the director to stop. Tim stops for a while but then starts leaving little gifts for Mary on her desk with accompanying love notes. The love notes are not overtly offensive, but Tim's behavior is starting to make Mary nervous, as she is afraid he may stalk her. </a:t>
            </a:r>
          </a:p>
        </p:txBody>
      </p:sp>
    </p:spTree>
    <p:extLst>
      <p:ext uri="{BB962C8B-B14F-4D97-AF65-F5344CB8AC3E}">
        <p14:creationId xmlns:p14="http://schemas.microsoft.com/office/powerpoint/2010/main" val="288889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a:xfrm>
            <a:off x="417290" y="1856936"/>
            <a:ext cx="11029615" cy="5001064"/>
          </a:xfrm>
        </p:spPr>
        <p:txBody>
          <a:bodyPr/>
          <a:lstStyle/>
          <a:p>
            <a:r>
              <a:rPr lang="en-US" sz="2500" b="1" dirty="0"/>
              <a:t>Question 3. </a:t>
            </a:r>
            <a:r>
              <a:rPr lang="en-US" sz="2500" dirty="0"/>
              <a:t>Tim's subsequent behavior with gifts and love notes is not sexual harassment because he has stopped asking Mary for dates as instructed. He is just being nice to Mary because he likes her. </a:t>
            </a:r>
            <a:r>
              <a:rPr lang="en-US" sz="2500" b="1" dirty="0"/>
              <a:t>True or False? </a:t>
            </a:r>
            <a:endParaRPr lang="en-US" sz="2500" dirty="0"/>
          </a:p>
          <a:p>
            <a:endParaRPr lang="en-US" dirty="0"/>
          </a:p>
        </p:txBody>
      </p:sp>
    </p:spTree>
    <p:extLst>
      <p:ext uri="{BB962C8B-B14F-4D97-AF65-F5344CB8AC3E}">
        <p14:creationId xmlns:p14="http://schemas.microsoft.com/office/powerpoint/2010/main" val="452756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p:txBody>
          <a:bodyPr>
            <a:normAutofit/>
          </a:bodyPr>
          <a:lstStyle/>
          <a:p>
            <a:r>
              <a:rPr lang="en-US" sz="2400" b="1" dirty="0"/>
              <a:t>FALSE</a:t>
            </a:r>
            <a:r>
              <a:rPr lang="en-US" sz="2400" dirty="0"/>
              <a:t>: Mary should report Tim's behavior. She was entitled to have effective assistance in getting Tim to stop his inappropriate workplace behavior. Because Tim has returned to pestering Mary after being told to stop, he could be subject to serious disciplinary action for his behavior. </a:t>
            </a:r>
          </a:p>
          <a:p>
            <a:endParaRPr lang="en-US" sz="2400" dirty="0"/>
          </a:p>
        </p:txBody>
      </p:sp>
    </p:spTree>
    <p:extLst>
      <p:ext uri="{BB962C8B-B14F-4D97-AF65-F5344CB8AC3E}">
        <p14:creationId xmlns:p14="http://schemas.microsoft.com/office/powerpoint/2010/main" val="6741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Palate Cleansing</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1871004" y="2053944"/>
            <a:ext cx="7781778" cy="4377250"/>
          </a:xfrm>
          <a:prstGeom prst="rect">
            <a:avLst/>
          </a:prstGeom>
        </p:spPr>
      </p:pic>
    </p:spTree>
    <p:extLst>
      <p:ext uri="{BB962C8B-B14F-4D97-AF65-F5344CB8AC3E}">
        <p14:creationId xmlns:p14="http://schemas.microsoft.com/office/powerpoint/2010/main" val="284611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Case Study #2: The Assistant Director with a Poor </a:t>
            </a:r>
            <a:r>
              <a:rPr lang="en-US" b="1" dirty="0" smtClean="0"/>
              <a:t>Attitude</a:t>
            </a:r>
            <a:endParaRPr lang="en-US" dirty="0"/>
          </a:p>
        </p:txBody>
      </p:sp>
      <p:sp>
        <p:nvSpPr>
          <p:cNvPr id="3" name="Content Placeholder 2"/>
          <p:cNvSpPr>
            <a:spLocks noGrp="1"/>
          </p:cNvSpPr>
          <p:nvPr>
            <p:ph idx="1"/>
          </p:nvPr>
        </p:nvSpPr>
        <p:spPr>
          <a:xfrm>
            <a:off x="581192" y="1856936"/>
            <a:ext cx="11029615" cy="4712676"/>
          </a:xfrm>
        </p:spPr>
        <p:txBody>
          <a:bodyPr/>
          <a:lstStyle/>
          <a:p>
            <a:r>
              <a:rPr lang="en-US" sz="2500" dirty="0"/>
              <a:t>Sharon is a new Reference Librarian at a mid-sized public library. Her Assistant Director, Paul, is friendly and helps her get familiar with her new job duties. After a few days, when no one else is around, Paul comes over to Sharon's desk to chat. He tells Sharon he is glad she joined the staff because, unlike the others, she is “easy on the eyes.” He then glances at her to “check out” her entire body. Sharon feels offended and demeaned that she and other women in her library are being viewed and evaluated based on looks by the Assistant Director. </a:t>
            </a:r>
          </a:p>
          <a:p>
            <a:r>
              <a:rPr lang="en-US" sz="2500" b="1" dirty="0"/>
              <a:t>Question 1. </a:t>
            </a:r>
            <a:r>
              <a:rPr lang="en-US" sz="2500" dirty="0"/>
              <a:t>Because Paul did not tell Sharon that she is unattractive, he has not harassed her. </a:t>
            </a:r>
            <a:r>
              <a:rPr lang="en-US" sz="2500" b="1" dirty="0"/>
              <a:t>True or False? </a:t>
            </a:r>
            <a:endParaRPr lang="en-US" sz="2500" dirty="0"/>
          </a:p>
        </p:txBody>
      </p:sp>
    </p:spTree>
    <p:extLst>
      <p:ext uri="{BB962C8B-B14F-4D97-AF65-F5344CB8AC3E}">
        <p14:creationId xmlns:p14="http://schemas.microsoft.com/office/powerpoint/2010/main" val="1206887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195</TotalTime>
  <Words>3101</Words>
  <Application>Microsoft Office PowerPoint</Application>
  <PresentationFormat>Widescreen</PresentationFormat>
  <Paragraphs>104</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Gill Sans MT</vt:lpstr>
      <vt:lpstr>Wingdings 2</vt:lpstr>
      <vt:lpstr>Dividend</vt:lpstr>
      <vt:lpstr>Sexual Harassment Prevention Training</vt:lpstr>
      <vt:lpstr>Sexual harassment prevention training video</vt:lpstr>
      <vt:lpstr>Case Study #1: Not Taking “No” for an Answer</vt:lpstr>
      <vt:lpstr>Case study #1</vt:lpstr>
      <vt:lpstr>Case study #1</vt:lpstr>
      <vt:lpstr>Case study #1</vt:lpstr>
      <vt:lpstr>Case study #1</vt:lpstr>
      <vt:lpstr>Palate Cleansing </vt:lpstr>
      <vt:lpstr>Case Study #2: The Assistant Director with a Poor Attitude</vt:lpstr>
      <vt:lpstr>Case study #2</vt:lpstr>
      <vt:lpstr>Case study #2</vt:lpstr>
      <vt:lpstr>Palate Cleansing </vt:lpstr>
      <vt:lpstr>Case Study #3: Too Close for Comfort</vt:lpstr>
      <vt:lpstr>Case study #3</vt:lpstr>
      <vt:lpstr>Case study #3</vt:lpstr>
      <vt:lpstr>Case study #3</vt:lpstr>
      <vt:lpstr>Case study #3</vt:lpstr>
      <vt:lpstr>Palate Cleansing </vt:lpstr>
      <vt:lpstr>Case Study #4: A Distasteful Director </vt:lpstr>
      <vt:lpstr>Case study #4</vt:lpstr>
      <vt:lpstr>Case study #4</vt:lpstr>
      <vt:lpstr>Case study #4</vt:lpstr>
      <vt:lpstr>Case study #4</vt:lpstr>
      <vt:lpstr>Case study #4</vt:lpstr>
      <vt:lpstr>Case study #4</vt:lpstr>
      <vt:lpstr>Case study #4</vt:lpstr>
      <vt:lpstr>Case study #4</vt:lpstr>
      <vt:lpstr>Palate Cleansing </vt:lpstr>
      <vt:lpstr>Case Study #5: An Issue about Appearances </vt:lpstr>
      <vt:lpstr>Case study #5</vt:lpstr>
      <vt:lpstr>Case study #5</vt:lpstr>
      <vt:lpstr>Case study #5</vt:lpstr>
      <vt:lpstr>Case study #5</vt:lpstr>
      <vt:lpstr>Case study #5</vt:lpstr>
      <vt:lpstr>Case study #5</vt:lpstr>
      <vt:lpstr>More Resources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 Prevention Training</dc:title>
  <dc:creator>Steve Bachman</dc:creator>
  <cp:lastModifiedBy>Steve Bachman</cp:lastModifiedBy>
  <cp:revision>29</cp:revision>
  <dcterms:created xsi:type="dcterms:W3CDTF">2019-03-28T15:12:32Z</dcterms:created>
  <dcterms:modified xsi:type="dcterms:W3CDTF">2019-05-09T20:09:35Z</dcterms:modified>
</cp:coreProperties>
</file>